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98" y="3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D0F543-42C8-43D3-8049-AA7412FB043E}"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378799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D0F543-42C8-43D3-8049-AA7412FB043E}"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122836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D0F543-42C8-43D3-8049-AA7412FB043E}"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98434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D0F543-42C8-43D3-8049-AA7412FB043E}"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177220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0F543-42C8-43D3-8049-AA7412FB043E}"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265732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D0F543-42C8-43D3-8049-AA7412FB043E}"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389196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D0F543-42C8-43D3-8049-AA7412FB043E}" type="datetimeFigureOut">
              <a:rPr lang="en-US" smtClean="0"/>
              <a:t>8/27/2016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427566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D0F543-42C8-43D3-8049-AA7412FB043E}" type="datetimeFigureOut">
              <a:rPr lang="en-US" smtClean="0"/>
              <a:t>8/27/2016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187621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0F543-42C8-43D3-8049-AA7412FB043E}" type="datetimeFigureOut">
              <a:rPr lang="en-US" smtClean="0"/>
              <a:t>8/27/2016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144705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0F543-42C8-43D3-8049-AA7412FB043E}"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73076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0F543-42C8-43D3-8049-AA7412FB043E}"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1B873-246E-4CE0-B074-6F744F6573C4}" type="slidenum">
              <a:rPr lang="en-US" smtClean="0"/>
              <a:t>‹#›</a:t>
            </a:fld>
            <a:endParaRPr lang="en-US"/>
          </a:p>
        </p:txBody>
      </p:sp>
    </p:spTree>
    <p:extLst>
      <p:ext uri="{BB962C8B-B14F-4D97-AF65-F5344CB8AC3E}">
        <p14:creationId xmlns:p14="http://schemas.microsoft.com/office/powerpoint/2010/main" val="75206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BBD0F543-42C8-43D3-8049-AA7412FB043E}" type="datetimeFigureOut">
              <a:rPr lang="en-US" smtClean="0"/>
              <a:t>8/27/2016</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9FF1B873-246E-4CE0-B074-6F744F6573C4}" type="slidenum">
              <a:rPr lang="en-US" smtClean="0"/>
              <a:t>‹#›</a:t>
            </a:fld>
            <a:endParaRPr lang="en-US"/>
          </a:p>
        </p:txBody>
      </p:sp>
    </p:spTree>
    <p:extLst>
      <p:ext uri="{BB962C8B-B14F-4D97-AF65-F5344CB8AC3E}">
        <p14:creationId xmlns:p14="http://schemas.microsoft.com/office/powerpoint/2010/main" val="177464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 y="0"/>
            <a:ext cx="7770761" cy="10058400"/>
          </a:xfrm>
          <a:prstGeom prst="rect">
            <a:avLst/>
          </a:prstGeom>
        </p:spPr>
      </p:pic>
      <p:sp>
        <p:nvSpPr>
          <p:cNvPr id="3" name="TextBox 2"/>
          <p:cNvSpPr txBox="1"/>
          <p:nvPr/>
        </p:nvSpPr>
        <p:spPr>
          <a:xfrm>
            <a:off x="1752600" y="457200"/>
            <a:ext cx="4343400" cy="461665"/>
          </a:xfrm>
          <a:prstGeom prst="rect">
            <a:avLst/>
          </a:prstGeom>
          <a:noFill/>
        </p:spPr>
        <p:txBody>
          <a:bodyPr wrap="square" rtlCol="0">
            <a:spAutoFit/>
          </a:bodyPr>
          <a:lstStyle/>
          <a:p>
            <a:pPr algn="ctr"/>
            <a:r>
              <a:rPr lang="en-US" sz="2400" dirty="0" smtClean="0">
                <a:solidFill>
                  <a:prstClr val="black"/>
                </a:solidFill>
                <a:latin typeface="KG Always A Good Time" panose="02000505000000020003" pitchFamily="2" charset="0"/>
              </a:rPr>
              <a:t>Mrs. </a:t>
            </a:r>
            <a:r>
              <a:rPr lang="en-US" sz="2400" dirty="0" err="1" smtClean="0">
                <a:solidFill>
                  <a:prstClr val="black"/>
                </a:solidFill>
                <a:latin typeface="KG Always A Good Time" panose="02000505000000020003" pitchFamily="2" charset="0"/>
              </a:rPr>
              <a:t>Freymuth’s</a:t>
            </a:r>
            <a:r>
              <a:rPr lang="en-US" sz="2400" dirty="0" smtClean="0">
                <a:solidFill>
                  <a:prstClr val="black"/>
                </a:solidFill>
                <a:latin typeface="KG Always A Good Time" panose="02000505000000020003" pitchFamily="2" charset="0"/>
              </a:rPr>
              <a:t> Newsletter</a:t>
            </a:r>
            <a:endParaRPr lang="en-US" sz="2400" dirty="0">
              <a:solidFill>
                <a:prstClr val="black"/>
              </a:solidFill>
              <a:latin typeface="KG Always A Good Time" panose="02000505000000020003" pitchFamily="2" charset="0"/>
            </a:endParaRPr>
          </a:p>
        </p:txBody>
      </p:sp>
      <p:sp>
        <p:nvSpPr>
          <p:cNvPr id="4" name="TextBox 3"/>
          <p:cNvSpPr txBox="1"/>
          <p:nvPr/>
        </p:nvSpPr>
        <p:spPr>
          <a:xfrm>
            <a:off x="3886200" y="2286000"/>
            <a:ext cx="3429000" cy="461665"/>
          </a:xfrm>
          <a:prstGeom prst="rect">
            <a:avLst/>
          </a:prstGeom>
          <a:noFill/>
        </p:spPr>
        <p:txBody>
          <a:bodyPr wrap="square" rtlCol="0">
            <a:spAutoFit/>
          </a:bodyPr>
          <a:lstStyle/>
          <a:p>
            <a:pPr algn="ctr"/>
            <a:r>
              <a:rPr lang="en-US" sz="2400" dirty="0" smtClean="0">
                <a:solidFill>
                  <a:prstClr val="black"/>
                </a:solidFill>
                <a:latin typeface="BadaBoom BB" panose="020B0603050302020204" pitchFamily="34" charset="0"/>
              </a:rPr>
              <a:t>Dates:</a:t>
            </a:r>
            <a:endParaRPr lang="en-US" sz="2400" dirty="0">
              <a:solidFill>
                <a:prstClr val="black"/>
              </a:solidFill>
              <a:latin typeface="BadaBoom BB" panose="020B0603050302020204" pitchFamily="34" charset="0"/>
            </a:endParaRPr>
          </a:p>
        </p:txBody>
      </p:sp>
      <p:sp>
        <p:nvSpPr>
          <p:cNvPr id="5" name="TextBox 4"/>
          <p:cNvSpPr txBox="1"/>
          <p:nvPr/>
        </p:nvSpPr>
        <p:spPr>
          <a:xfrm>
            <a:off x="381000" y="2362200"/>
            <a:ext cx="3048000" cy="400110"/>
          </a:xfrm>
          <a:prstGeom prst="rect">
            <a:avLst/>
          </a:prstGeom>
          <a:noFill/>
        </p:spPr>
        <p:txBody>
          <a:bodyPr wrap="square" rtlCol="0">
            <a:spAutoFit/>
          </a:bodyPr>
          <a:lstStyle/>
          <a:p>
            <a:pPr algn="ctr"/>
            <a:r>
              <a:rPr lang="en-US" sz="2000" dirty="0" smtClean="0">
                <a:solidFill>
                  <a:prstClr val="black"/>
                </a:solidFill>
                <a:latin typeface="KG Lego House" panose="02000503000000020004" pitchFamily="2" charset="0"/>
                <a:ea typeface="HelloArchitect" panose="02000603000000000000" pitchFamily="2" charset="0"/>
              </a:rPr>
              <a:t>Class Info:</a:t>
            </a:r>
            <a:endParaRPr lang="en-US" sz="2000" dirty="0">
              <a:solidFill>
                <a:prstClr val="black"/>
              </a:solidFill>
              <a:latin typeface="KG Lego House" panose="02000503000000020004" pitchFamily="2" charset="0"/>
              <a:ea typeface="HelloArchitect" panose="02000603000000000000" pitchFamily="2" charset="0"/>
            </a:endParaRPr>
          </a:p>
        </p:txBody>
      </p:sp>
      <p:sp>
        <p:nvSpPr>
          <p:cNvPr id="6" name="TextBox 5"/>
          <p:cNvSpPr txBox="1"/>
          <p:nvPr/>
        </p:nvSpPr>
        <p:spPr>
          <a:xfrm>
            <a:off x="3733800" y="2743200"/>
            <a:ext cx="3581400" cy="1938992"/>
          </a:xfrm>
          <a:prstGeom prst="rect">
            <a:avLst/>
          </a:prstGeom>
          <a:noFill/>
        </p:spPr>
        <p:txBody>
          <a:bodyPr wrap="square" rtlCol="0">
            <a:spAutoFit/>
          </a:bodyPr>
          <a:lstStyle/>
          <a:p>
            <a:r>
              <a:rPr lang="en-US" sz="2800" dirty="0" smtClean="0">
                <a:solidFill>
                  <a:prstClr val="black"/>
                </a:solidFill>
                <a:latin typeface="BadaBoom BB" panose="020B0603050302020204" pitchFamily="34" charset="0"/>
              </a:rPr>
              <a:t>9/5: No School</a:t>
            </a:r>
          </a:p>
          <a:p>
            <a:r>
              <a:rPr lang="en-US" sz="2800" dirty="0" smtClean="0">
                <a:solidFill>
                  <a:prstClr val="black"/>
                </a:solidFill>
                <a:latin typeface="BadaBoom BB" panose="020B0603050302020204" pitchFamily="34" charset="0"/>
              </a:rPr>
              <a:t>9/9: School Pictures</a:t>
            </a:r>
          </a:p>
          <a:p>
            <a:r>
              <a:rPr lang="en-US" sz="2800" dirty="0" smtClean="0">
                <a:solidFill>
                  <a:prstClr val="black"/>
                </a:solidFill>
                <a:latin typeface="BadaBoom BB" panose="020B0603050302020204" pitchFamily="34" charset="0"/>
              </a:rPr>
              <a:t>9/23 Jog-a-thon</a:t>
            </a:r>
            <a:endParaRPr lang="en-US" sz="2800" dirty="0">
              <a:solidFill>
                <a:prstClr val="black"/>
              </a:solidFill>
              <a:latin typeface="BadaBoom BB" panose="020B0603050302020204"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p:txBody>
      </p:sp>
      <p:sp>
        <p:nvSpPr>
          <p:cNvPr id="7" name="TextBox 6"/>
          <p:cNvSpPr txBox="1"/>
          <p:nvPr/>
        </p:nvSpPr>
        <p:spPr>
          <a:xfrm>
            <a:off x="419100" y="2656729"/>
            <a:ext cx="3200400" cy="6432530"/>
          </a:xfrm>
          <a:prstGeom prst="rect">
            <a:avLst/>
          </a:prstGeom>
          <a:noFill/>
        </p:spPr>
        <p:txBody>
          <a:bodyPr wrap="square" rtlCol="0">
            <a:spAutoFit/>
          </a:bodyPr>
          <a:lstStyle/>
          <a:p>
            <a:r>
              <a:rPr lang="en-US" dirty="0" smtClean="0">
                <a:solidFill>
                  <a:prstClr val="black"/>
                </a:solidFill>
                <a:latin typeface="Britannic Bold" pitchFamily="34" charset="0"/>
              </a:rPr>
              <a:t>I’ve been slowly introducing students to our third grade website. You will find a ton of different activities and links to things that students can do at home. This is a great place for students to find digital stories to read, math facts and games to practice, as well as kid friendly websites containing current events and articles for them to read. Check it out:</a:t>
            </a:r>
          </a:p>
          <a:p>
            <a:r>
              <a:rPr lang="en-US" sz="1600" dirty="0" smtClean="0">
                <a:solidFill>
                  <a:prstClr val="black"/>
                </a:solidFill>
                <a:latin typeface="Britannic Bold" pitchFamily="34" charset="0"/>
              </a:rPr>
              <a:t>oxbowthirdgrade.weebly.com</a:t>
            </a:r>
            <a:endParaRPr lang="en-US" sz="1600"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p:txBody>
      </p:sp>
      <p:sp>
        <p:nvSpPr>
          <p:cNvPr id="8" name="TextBox 7"/>
          <p:cNvSpPr txBox="1"/>
          <p:nvPr/>
        </p:nvSpPr>
        <p:spPr>
          <a:xfrm>
            <a:off x="3886200" y="4495800"/>
            <a:ext cx="3429000" cy="584775"/>
          </a:xfrm>
          <a:prstGeom prst="rect">
            <a:avLst/>
          </a:prstGeom>
          <a:noFill/>
        </p:spPr>
        <p:txBody>
          <a:bodyPr wrap="square" rtlCol="0">
            <a:spAutoFit/>
          </a:bodyPr>
          <a:lstStyle/>
          <a:p>
            <a:pPr algn="ctr"/>
            <a:r>
              <a:rPr lang="en-US" sz="3200" dirty="0" smtClean="0">
                <a:solidFill>
                  <a:prstClr val="black"/>
                </a:solidFill>
                <a:latin typeface="KG Melonheadz" panose="02000000000000000000" pitchFamily="2" charset="0"/>
              </a:rPr>
              <a:t>Spelling and Vocab:</a:t>
            </a:r>
            <a:endParaRPr lang="en-US" sz="3200" dirty="0">
              <a:solidFill>
                <a:prstClr val="black"/>
              </a:solidFill>
              <a:latin typeface="KG Melonheadz" panose="02000000000000000000" pitchFamily="2" charset="0"/>
            </a:endParaRPr>
          </a:p>
        </p:txBody>
      </p:sp>
      <p:sp>
        <p:nvSpPr>
          <p:cNvPr id="9" name="TextBox 8"/>
          <p:cNvSpPr txBox="1"/>
          <p:nvPr/>
        </p:nvSpPr>
        <p:spPr>
          <a:xfrm>
            <a:off x="3733800" y="5105400"/>
            <a:ext cx="3581400" cy="7571303"/>
          </a:xfrm>
          <a:prstGeom prst="rect">
            <a:avLst/>
          </a:prstGeom>
          <a:noFill/>
        </p:spPr>
        <p:txBody>
          <a:bodyPr wrap="square" rtlCol="0">
            <a:spAutoFit/>
          </a:bodyPr>
          <a:lstStyle/>
          <a:p>
            <a:pPr algn="ctr"/>
            <a:r>
              <a:rPr lang="en-US" dirty="0">
                <a:solidFill>
                  <a:prstClr val="black"/>
                </a:solidFill>
                <a:latin typeface="Georgia" panose="02040502050405020303" pitchFamily="18" charset="0"/>
              </a:rPr>
              <a:t>a</a:t>
            </a:r>
            <a:r>
              <a:rPr lang="en-US" dirty="0" smtClean="0">
                <a:solidFill>
                  <a:prstClr val="black"/>
                </a:solidFill>
                <a:latin typeface="Georgia" panose="02040502050405020303" pitchFamily="18" charset="0"/>
              </a:rPr>
              <a:t>fraid</a:t>
            </a:r>
          </a:p>
          <a:p>
            <a:pPr algn="ctr"/>
            <a:r>
              <a:rPr lang="en-US" dirty="0">
                <a:solidFill>
                  <a:prstClr val="black"/>
                </a:solidFill>
                <a:latin typeface="Georgia" panose="02040502050405020303" pitchFamily="18" charset="0"/>
              </a:rPr>
              <a:t>r</a:t>
            </a:r>
            <a:r>
              <a:rPr lang="en-US" dirty="0" smtClean="0">
                <a:solidFill>
                  <a:prstClr val="black"/>
                </a:solidFill>
                <a:latin typeface="Georgia" panose="02040502050405020303" pitchFamily="18" charset="0"/>
              </a:rPr>
              <a:t>eal</a:t>
            </a:r>
          </a:p>
          <a:p>
            <a:pPr algn="ctr"/>
            <a:r>
              <a:rPr lang="en-US" dirty="0" smtClean="0">
                <a:solidFill>
                  <a:prstClr val="black"/>
                </a:solidFill>
                <a:latin typeface="Georgia" panose="02040502050405020303" pitchFamily="18" charset="0"/>
              </a:rPr>
              <a:t>s</a:t>
            </a:r>
            <a:r>
              <a:rPr lang="en-US" dirty="0" smtClean="0">
                <a:solidFill>
                  <a:prstClr val="black"/>
                </a:solidFill>
                <a:latin typeface="Georgia" panose="02040502050405020303" pitchFamily="18" charset="0"/>
              </a:rPr>
              <a:t>weet</a:t>
            </a:r>
          </a:p>
          <a:p>
            <a:pPr algn="ctr"/>
            <a:r>
              <a:rPr lang="en-US" dirty="0" smtClean="0">
                <a:solidFill>
                  <a:prstClr val="black"/>
                </a:solidFill>
                <a:latin typeface="Georgia" panose="02040502050405020303" pitchFamily="18" charset="0"/>
              </a:rPr>
              <a:t>today</a:t>
            </a:r>
          </a:p>
          <a:p>
            <a:pPr algn="ctr"/>
            <a:r>
              <a:rPr lang="en-US" dirty="0">
                <a:solidFill>
                  <a:prstClr val="black"/>
                </a:solidFill>
                <a:latin typeface="Georgia" panose="02040502050405020303" pitchFamily="18" charset="0"/>
              </a:rPr>
              <a:t>d</a:t>
            </a:r>
            <a:r>
              <a:rPr lang="en-US" dirty="0" smtClean="0">
                <a:solidFill>
                  <a:prstClr val="black"/>
                </a:solidFill>
                <a:latin typeface="Georgia" panose="02040502050405020303" pitchFamily="18" charset="0"/>
              </a:rPr>
              <a:t>ream</a:t>
            </a:r>
          </a:p>
          <a:p>
            <a:pPr algn="ctr"/>
            <a:r>
              <a:rPr lang="en-US" dirty="0">
                <a:solidFill>
                  <a:prstClr val="black"/>
                </a:solidFill>
                <a:latin typeface="Georgia" panose="02040502050405020303" pitchFamily="18" charset="0"/>
              </a:rPr>
              <a:t>l</a:t>
            </a:r>
            <a:r>
              <a:rPr lang="en-US" dirty="0" smtClean="0">
                <a:solidFill>
                  <a:prstClr val="black"/>
                </a:solidFill>
                <a:latin typeface="Georgia" panose="02040502050405020303" pitchFamily="18" charset="0"/>
              </a:rPr>
              <a:t>eave</a:t>
            </a:r>
          </a:p>
          <a:p>
            <a:pPr algn="ctr"/>
            <a:r>
              <a:rPr lang="en-US" dirty="0">
                <a:solidFill>
                  <a:prstClr val="black"/>
                </a:solidFill>
                <a:latin typeface="Georgia" panose="02040502050405020303" pitchFamily="18" charset="0"/>
              </a:rPr>
              <a:t>l</a:t>
            </a:r>
            <a:r>
              <a:rPr lang="en-US" dirty="0" smtClean="0">
                <a:solidFill>
                  <a:prstClr val="black"/>
                </a:solidFill>
                <a:latin typeface="Georgia" panose="02040502050405020303" pitchFamily="18" charset="0"/>
              </a:rPr>
              <a:t>ay</a:t>
            </a:r>
          </a:p>
          <a:p>
            <a:pPr algn="ctr"/>
            <a:r>
              <a:rPr lang="en-US" dirty="0">
                <a:solidFill>
                  <a:prstClr val="black"/>
                </a:solidFill>
                <a:latin typeface="Georgia" panose="02040502050405020303" pitchFamily="18" charset="0"/>
              </a:rPr>
              <a:t>t</a:t>
            </a:r>
            <a:r>
              <a:rPr lang="en-US" dirty="0" smtClean="0">
                <a:solidFill>
                  <a:prstClr val="black"/>
                </a:solidFill>
                <a:latin typeface="Georgia" panose="02040502050405020303" pitchFamily="18" charset="0"/>
              </a:rPr>
              <a:t>ea</a:t>
            </a:r>
          </a:p>
          <a:p>
            <a:pPr algn="ctr"/>
            <a:r>
              <a:rPr lang="en-US" dirty="0" smtClean="0">
                <a:solidFill>
                  <a:prstClr val="black"/>
                </a:solidFill>
                <a:latin typeface="Georgia" panose="02040502050405020303" pitchFamily="18" charset="0"/>
              </a:rPr>
              <a:t>peed</a:t>
            </a:r>
          </a:p>
          <a:p>
            <a:pPr algn="ctr"/>
            <a:r>
              <a:rPr lang="en-US" dirty="0" smtClean="0">
                <a:solidFill>
                  <a:prstClr val="black"/>
                </a:solidFill>
                <a:latin typeface="Georgia" panose="02040502050405020303" pitchFamily="18" charset="0"/>
              </a:rPr>
              <a:t>seem</a:t>
            </a:r>
          </a:p>
          <a:p>
            <a:pPr algn="ctr"/>
            <a:endParaRPr lang="en-US" dirty="0" smtClean="0">
              <a:solidFill>
                <a:prstClr val="black"/>
              </a:solidFill>
              <a:latin typeface="Georgia" panose="02040502050405020303" pitchFamily="18" charset="0"/>
            </a:endParaRPr>
          </a:p>
          <a:p>
            <a:pPr algn="ctr"/>
            <a:r>
              <a:rPr lang="en-US" dirty="0" smtClean="0">
                <a:solidFill>
                  <a:prstClr val="black"/>
                </a:solidFill>
                <a:latin typeface="Georgia" panose="02040502050405020303" pitchFamily="18" charset="0"/>
              </a:rPr>
              <a:t>Vocab:</a:t>
            </a:r>
          </a:p>
          <a:p>
            <a:pPr algn="ctr"/>
            <a:r>
              <a:rPr lang="en-US" dirty="0">
                <a:solidFill>
                  <a:prstClr val="black"/>
                </a:solidFill>
                <a:latin typeface="Georgia" panose="02040502050405020303" pitchFamily="18" charset="0"/>
              </a:rPr>
              <a:t>c</a:t>
            </a:r>
            <a:r>
              <a:rPr lang="en-US" dirty="0" smtClean="0">
                <a:solidFill>
                  <a:prstClr val="black"/>
                </a:solidFill>
                <a:latin typeface="Georgia" panose="02040502050405020303" pitchFamily="18" charset="0"/>
              </a:rPr>
              <a:t>ulture</a:t>
            </a:r>
          </a:p>
          <a:p>
            <a:pPr algn="ctr"/>
            <a:r>
              <a:rPr lang="en-US" dirty="0">
                <a:solidFill>
                  <a:prstClr val="black"/>
                </a:solidFill>
                <a:latin typeface="Georgia" panose="02040502050405020303" pitchFamily="18" charset="0"/>
              </a:rPr>
              <a:t>c</a:t>
            </a:r>
            <a:r>
              <a:rPr lang="en-US" dirty="0" smtClean="0">
                <a:solidFill>
                  <a:prstClr val="black"/>
                </a:solidFill>
                <a:latin typeface="Georgia" panose="02040502050405020303" pitchFamily="18" charset="0"/>
              </a:rPr>
              <a:t>ulprit</a:t>
            </a:r>
          </a:p>
          <a:p>
            <a:pPr algn="ctr"/>
            <a:r>
              <a:rPr lang="en-US" dirty="0" smtClean="0">
                <a:solidFill>
                  <a:prstClr val="black"/>
                </a:solidFill>
                <a:latin typeface="Georgia" panose="02040502050405020303" pitchFamily="18" charset="0"/>
              </a:rPr>
              <a:t>fret</a:t>
            </a:r>
            <a:endParaRPr lang="en-US" dirty="0">
              <a:solidFill>
                <a:prstClr val="black"/>
              </a:solidFill>
              <a:latin typeface="Georgia" panose="02040502050405020303" pitchFamily="18"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p:txBody>
      </p:sp>
      <p:sp>
        <p:nvSpPr>
          <p:cNvPr id="10" name="TextBox 9"/>
          <p:cNvSpPr txBox="1"/>
          <p:nvPr/>
        </p:nvSpPr>
        <p:spPr>
          <a:xfrm>
            <a:off x="457200" y="7010400"/>
            <a:ext cx="3048000" cy="461665"/>
          </a:xfrm>
          <a:prstGeom prst="rect">
            <a:avLst/>
          </a:prstGeom>
          <a:noFill/>
        </p:spPr>
        <p:txBody>
          <a:bodyPr wrap="square" rtlCol="0">
            <a:spAutoFit/>
          </a:bodyPr>
          <a:lstStyle/>
          <a:p>
            <a:pPr algn="ctr"/>
            <a:r>
              <a:rPr lang="en-US" sz="2400" dirty="0" smtClean="0">
                <a:solidFill>
                  <a:prstClr val="black"/>
                </a:solidFill>
                <a:latin typeface="KG Defying Gravity Bounce" panose="02000000000000000000" pitchFamily="2" charset="0"/>
              </a:rPr>
              <a:t>What are we learning?</a:t>
            </a:r>
            <a:endParaRPr lang="en-US" sz="2400" dirty="0">
              <a:solidFill>
                <a:prstClr val="black"/>
              </a:solidFill>
              <a:latin typeface="KG Defying Gravity Bounce" panose="02000000000000000000" pitchFamily="2" charset="0"/>
            </a:endParaRPr>
          </a:p>
        </p:txBody>
      </p:sp>
      <p:sp>
        <p:nvSpPr>
          <p:cNvPr id="11" name="TextBox 10"/>
          <p:cNvSpPr txBox="1"/>
          <p:nvPr/>
        </p:nvSpPr>
        <p:spPr>
          <a:xfrm>
            <a:off x="381000" y="7403649"/>
            <a:ext cx="3048000" cy="3139321"/>
          </a:xfrm>
          <a:prstGeom prst="rect">
            <a:avLst/>
          </a:prstGeom>
          <a:noFill/>
        </p:spPr>
        <p:txBody>
          <a:bodyPr wrap="square" rtlCol="0">
            <a:spAutoFit/>
          </a:bodyPr>
          <a:lstStyle/>
          <a:p>
            <a:r>
              <a:rPr lang="en-US" sz="1600" dirty="0" smtClean="0">
                <a:solidFill>
                  <a:prstClr val="black"/>
                </a:solidFill>
                <a:latin typeface="HelloAsparagus" panose="02000603000000000000" pitchFamily="2" charset="0"/>
                <a:ea typeface="HelloAsparagus" panose="02000603000000000000" pitchFamily="2" charset="0"/>
              </a:rPr>
              <a:t>In math we have been working hard on elapsed time and rounding. We finally have reading rotations underway and will begin retelling folktales, fables and fairytales this week. </a:t>
            </a:r>
            <a:r>
              <a:rPr lang="en-US" sz="1600" dirty="0" smtClean="0">
                <a:solidFill>
                  <a:prstClr val="black"/>
                </a:solidFill>
                <a:latin typeface="HelloAsparagus" panose="02000603000000000000" pitchFamily="2" charset="0"/>
                <a:ea typeface="HelloAsparagus" panose="02000603000000000000" pitchFamily="2" charset="0"/>
              </a:rPr>
              <a:t>In writing we have been brainstorming and writing our personal narrative rough draft.</a:t>
            </a:r>
            <a:endParaRPr lang="en-US" sz="1600" dirty="0">
              <a:solidFill>
                <a:prstClr val="black"/>
              </a:solidFill>
              <a:latin typeface="HelloAsparagus" panose="02000603000000000000" pitchFamily="2" charset="0"/>
              <a:ea typeface="HelloAsparagus" panose="02000603000000000000" pitchFamily="2"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a:p>
            <a:endParaRPr lang="en-US" dirty="0">
              <a:solidFill>
                <a:prstClr val="black"/>
              </a:solidFill>
              <a:latin typeface="Britannic Bold" pitchFamily="34" charset="0"/>
            </a:endParaRPr>
          </a:p>
        </p:txBody>
      </p:sp>
    </p:spTree>
    <p:extLst>
      <p:ext uri="{BB962C8B-B14F-4D97-AF65-F5344CB8AC3E}">
        <p14:creationId xmlns:p14="http://schemas.microsoft.com/office/powerpoint/2010/main" val="2366078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160</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vt:i4>
      </vt:variant>
    </vt:vector>
  </HeadingPairs>
  <TitlesOfParts>
    <vt:vector size="13" baseType="lpstr">
      <vt:lpstr>Arial</vt:lpstr>
      <vt:lpstr>BadaBoom BB</vt:lpstr>
      <vt:lpstr>Britannic Bold</vt:lpstr>
      <vt:lpstr>Calibri</vt:lpstr>
      <vt:lpstr>Georgia</vt:lpstr>
      <vt:lpstr>HelloArchitect</vt:lpstr>
      <vt:lpstr>HelloAsparagus</vt:lpstr>
      <vt:lpstr>KG Always A Good Time</vt:lpstr>
      <vt:lpstr>KG Defying Gravity Bounce</vt:lpstr>
      <vt:lpstr>KG Lego House</vt:lpstr>
      <vt:lpstr>KG Melonheadz</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cp:revision>
  <cp:lastPrinted>2016-08-27T20:01:41Z</cp:lastPrinted>
  <dcterms:created xsi:type="dcterms:W3CDTF">2016-06-07T20:08:59Z</dcterms:created>
  <dcterms:modified xsi:type="dcterms:W3CDTF">2016-08-27T20:01:59Z</dcterms:modified>
</cp:coreProperties>
</file>